
<file path=[Content_Types].xml><?xml version="1.0" encoding="utf-8"?>
<Types xmlns="http://schemas.openxmlformats.org/package/2006/content-types">
  <Default ContentType="application/vnd.openxmlformats-officedocument.oleObject" Extension="bin"/>
  <Default ContentType="image/x-emf" Extension="emf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application/vnd.openxmlformats-officedocument.vmlDrawing" Extension="vml"/>
  <Default ContentType="image/x-wmf" Extension="wmf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no"?>
<Relationships xmlns="http://schemas.openxmlformats.org/package/2006/relationships">
<Relationship Id="rId1" Target="ppt/presentation.xml" Type="http://schemas.openxmlformats.org/officeDocument/2006/relationships/officeDocument"/>
<Relationship Id="rId2" Target="docProps/thumbnail.jpeg" Type="http://schemas.openxmlformats.org/package/2006/relationships/metadata/thumbnail"/>
<Relationship Id="rId3" Target="docProps/core.xml" Type="http://schemas.openxmlformats.org/package/2006/relationships/metadata/core-properties"/>
<Relationship Id="rId4" Target="docProps/app.xml" Type="http://schemas.openxmlformats.org/officeDocument/2006/relationships/extended-properties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257" r:id="rId2"/>
    <p:sldId id="258" r:id="rId3"/>
    <p:sldId id="276" r:id="rId4"/>
    <p:sldId id="277" r:id="rId5"/>
    <p:sldId id="260" r:id="rId6"/>
    <p:sldId id="278" r:id="rId7"/>
    <p:sldId id="261" r:id="rId8"/>
    <p:sldId id="274" r:id="rId9"/>
    <p:sldId id="263" r:id="rId10"/>
    <p:sldId id="262" r:id="rId11"/>
    <p:sldId id="264" r:id="rId12"/>
    <p:sldId id="266" r:id="rId13"/>
    <p:sldId id="267" r:id="rId14"/>
    <p:sldId id="268" r:id="rId15"/>
    <p:sldId id="270" r:id="rId16"/>
    <p:sldId id="271" r:id="rId17"/>
    <p:sldId id="272" r:id="rId18"/>
    <p:sldId id="275" r:id="rId19"/>
    <p:sldId id="279" r:id="rId20"/>
    <p:sldId id="273" r:id="rId2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no"?>
<Relationships xmlns="http://schemas.openxmlformats.org/package/2006/relationships">
<Relationship Id="rId1" Target="slideMasters/slideMaster1.xml" Type="http://schemas.openxmlformats.org/officeDocument/2006/relationships/slideMaster"/>
<Relationship Id="rId10" Target="slides/slide9.xml" Type="http://schemas.openxmlformats.org/officeDocument/2006/relationships/slide"/>
<Relationship Id="rId11" Target="slides/slide10.xml" Type="http://schemas.openxmlformats.org/officeDocument/2006/relationships/slide"/>
<Relationship Id="rId12" Target="slides/slide11.xml" Type="http://schemas.openxmlformats.org/officeDocument/2006/relationships/slide"/>
<Relationship Id="rId13" Target="slides/slide12.xml" Type="http://schemas.openxmlformats.org/officeDocument/2006/relationships/slide"/>
<Relationship Id="rId14" Target="slides/slide13.xml" Type="http://schemas.openxmlformats.org/officeDocument/2006/relationships/slide"/>
<Relationship Id="rId15" Target="slides/slide14.xml" Type="http://schemas.openxmlformats.org/officeDocument/2006/relationships/slide"/>
<Relationship Id="rId16" Target="slides/slide15.xml" Type="http://schemas.openxmlformats.org/officeDocument/2006/relationships/slide"/>
<Relationship Id="rId17" Target="slides/slide16.xml" Type="http://schemas.openxmlformats.org/officeDocument/2006/relationships/slide"/>
<Relationship Id="rId18" Target="slides/slide17.xml" Type="http://schemas.openxmlformats.org/officeDocument/2006/relationships/slide"/>
<Relationship Id="rId19" Target="slides/slide18.xml" Type="http://schemas.openxmlformats.org/officeDocument/2006/relationships/slide"/>
<Relationship Id="rId2" Target="slides/slide1.xml" Type="http://schemas.openxmlformats.org/officeDocument/2006/relationships/slide"/>
<Relationship Id="rId20" Target="slides/slide19.xml" Type="http://schemas.openxmlformats.org/officeDocument/2006/relationships/slide"/>
<Relationship Id="rId21" Target="slides/slide20.xml" Type="http://schemas.openxmlformats.org/officeDocument/2006/relationships/slide"/>
<Relationship Id="rId22" Target="notesMasters/notesMaster1.xml" Type="http://schemas.openxmlformats.org/officeDocument/2006/relationships/notesMaster"/>
<Relationship Id="rId23" Target="presProps.xml" Type="http://schemas.openxmlformats.org/officeDocument/2006/relationships/presProps"/>
<Relationship Id="rId24" Target="viewProps.xml" Type="http://schemas.openxmlformats.org/officeDocument/2006/relationships/viewProps"/>
<Relationship Id="rId25" Target="theme/theme1.xml" Type="http://schemas.openxmlformats.org/officeDocument/2006/relationships/theme"/>
<Relationship Id="rId26" Target="tableStyles.xml" Type="http://schemas.openxmlformats.org/officeDocument/2006/relationships/tableStyles"/>
<Relationship Id="rId3" Target="slides/slide2.xml" Type="http://schemas.openxmlformats.org/officeDocument/2006/relationships/slide"/>
<Relationship Id="rId4" Target="slides/slide3.xml" Type="http://schemas.openxmlformats.org/officeDocument/2006/relationships/slide"/>
<Relationship Id="rId5" Target="slides/slide4.xml" Type="http://schemas.openxmlformats.org/officeDocument/2006/relationships/slide"/>
<Relationship Id="rId6" Target="slides/slide5.xml" Type="http://schemas.openxmlformats.org/officeDocument/2006/relationships/slide"/>
<Relationship Id="rId7" Target="slides/slide6.xml" Type="http://schemas.openxmlformats.org/officeDocument/2006/relationships/slide"/>
<Relationship Id="rId8" Target="slides/slide7.xml" Type="http://schemas.openxmlformats.org/officeDocument/2006/relationships/slide"/>
<Relationship Id="rId9" Target="slides/slide8.xml" Type="http://schemas.openxmlformats.org/officeDocument/2006/relationships/slide"/>
</Relationships>

</file>

<file path=ppt/drawings/_rels/vmlDrawing1.vml.rels><?xml version="1.0" encoding="UTF-8" standalone="no"?>
<Relationships xmlns="http://schemas.openxmlformats.org/package/2006/relationships">
<Relationship Id="rId1" Target="../media/image2.png" Type="http://schemas.openxmlformats.org/officeDocument/2006/relationships/image"/>
</Relationships>

</file>

<file path=ppt/drawings/_rels/vmlDrawing2.vml.rels><?xml version="1.0" encoding="UTF-8" standalone="no"?>
<Relationships xmlns="http://schemas.openxmlformats.org/package/2006/relationships">
<Relationship Id="rId1" Target="../media/image2.png" Type="http://schemas.openxmlformats.org/officeDocument/2006/relationships/image"/>
</Relationships>

</file>

<file path=ppt/drawings/_rels/vmlDrawing3.vml.rels><?xml version="1.0" encoding="UTF-8" standalone="no"?>
<Relationships xmlns="http://schemas.openxmlformats.org/package/2006/relationships">
<Relationship Id="rId1" Target="../media/image2.png" Type="http://schemas.openxmlformats.org/officeDocument/2006/relationships/image"/>
</Relationships>

</file>

<file path=ppt/notesMasters/_rels/notesMaster1.xml.rels><?xml version="1.0" encoding="UTF-8" standalone="no"?>
<Relationships xmlns="http://schemas.openxmlformats.org/package/2006/relationships">
<Relationship Id="rId1" Target="../theme/theme2.xml" Type="http://schemas.openxmlformats.org/officeDocument/2006/relationships/theme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FB8702-8EEF-4D5C-852A-E5166D1580A0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5D1C43-DBE6-4DE3-8F3F-684206BB74F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no"?>
<Relationships xmlns="http://schemas.openxmlformats.org/package/2006/relationships">
<Relationship Id="rId1" Target="../notesMasters/notesMaster1.xml" Type="http://schemas.openxmlformats.org/officeDocument/2006/relationships/notesMaster"/>
<Relationship Id="rId2" Target="../slides/slide5.xml" Type="http://schemas.openxmlformats.org/officeDocument/2006/relationships/slide"/>
</Relationships>

</file>

<file path=ppt/notesSlides/_rels/notesSlide2.xml.rels><?xml version="1.0" encoding="UTF-8" standalone="no"?>
<Relationships xmlns="http://schemas.openxmlformats.org/package/2006/relationships">
<Relationship Id="rId1" Target="../notesMasters/notesMaster1.xml" Type="http://schemas.openxmlformats.org/officeDocument/2006/relationships/notesMaster"/>
<Relationship Id="rId2" Target="../slides/slide10.xml" Type="http://schemas.openxmlformats.org/officeDocument/2006/relationships/slide"/>
</Relationships>

</file>

<file path=ppt/notesSlides/_rels/notesSlide3.xml.rels><?xml version="1.0" encoding="UTF-8" standalone="no"?>
<Relationships xmlns="http://schemas.openxmlformats.org/package/2006/relationships">
<Relationship Id="rId1" Target="../notesMasters/notesMaster1.xml" Type="http://schemas.openxmlformats.org/officeDocument/2006/relationships/notesMaster"/>
<Relationship Id="rId2" Target="../slides/slide12.xml" Type="http://schemas.openxmlformats.org/officeDocument/2006/relationships/slide"/>
</Relationships>

</file>

<file path=ppt/notesSlides/_rels/notesSlide4.xml.rels><?xml version="1.0" encoding="UTF-8" standalone="no"?>
<Relationships xmlns="http://schemas.openxmlformats.org/package/2006/relationships">
<Relationship Id="rId1" Target="../notesMasters/notesMaster1.xml" Type="http://schemas.openxmlformats.org/officeDocument/2006/relationships/notesMaster"/>
<Relationship Id="rId2" Target="../slides/slide13.xml" Type="http://schemas.openxmlformats.org/officeDocument/2006/relationships/slide"/>
</Relationships>

</file>

<file path=ppt/notesSlides/_rels/notesSlide5.xml.rels><?xml version="1.0" encoding="UTF-8" standalone="no"?>
<Relationships xmlns="http://schemas.openxmlformats.org/package/2006/relationships">
<Relationship Id="rId1" Target="../notesMasters/notesMaster1.xml" Type="http://schemas.openxmlformats.org/officeDocument/2006/relationships/notesMaster"/>
<Relationship Id="rId2" Target="../slides/slide14.xml" Type="http://schemas.openxmlformats.org/officeDocument/2006/relationships/slide"/>
</Relationships>

</file>

<file path=ppt/notesSlides/_rels/notesSlide6.xml.rels><?xml version="1.0" encoding="UTF-8" standalone="no"?>
<Relationships xmlns="http://schemas.openxmlformats.org/package/2006/relationships">
<Relationship Id="rId1" Target="../notesMasters/notesMaster1.xml" Type="http://schemas.openxmlformats.org/officeDocument/2006/relationships/notesMaster"/>
<Relationship Id="rId2" Target="../slides/slide15.xml" Type="http://schemas.openxmlformats.org/officeDocument/2006/relationships/slide"/>
</Relationships>

</file>

<file path=ppt/notesSlides/_rels/notesSlide7.xml.rels><?xml version="1.0" encoding="UTF-8" standalone="no"?>
<Relationships xmlns="http://schemas.openxmlformats.org/package/2006/relationships">
<Relationship Id="rId1" Target="../notesMasters/notesMaster1.xml" Type="http://schemas.openxmlformats.org/officeDocument/2006/relationships/notesMaster"/>
<Relationship Id="rId2" Target="../slides/slide16.xml" Type="http://schemas.openxmlformats.org/officeDocument/2006/relationships/slide"/>
</Relationships>

</file>

<file path=ppt/notesSlides/_rels/notesSlide8.xml.rels><?xml version="1.0" encoding="UTF-8" standalone="no"?>
<Relationships xmlns="http://schemas.openxmlformats.org/package/2006/relationships">
<Relationship Id="rId1" Target="../notesMasters/notesMaster1.xml" Type="http://schemas.openxmlformats.org/officeDocument/2006/relationships/notesMaster"/>
<Relationship Id="rId2" Target="../slides/slide20.xml" Type="http://schemas.openxmlformats.org/officeDocument/2006/relationships/slide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755E99-9785-49DC-B816-99CC05832C02}" type="slidenum">
              <a:rPr lang="cs-CZ" smtClean="0"/>
              <a:pPr/>
              <a:t>5</a:t>
            </a:fld>
            <a:endParaRPr lang="cs-CZ" smtClean="0"/>
          </a:p>
        </p:txBody>
      </p:sp>
      <p:sp>
        <p:nvSpPr>
          <p:cNvPr id="286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37D564-407F-448D-B689-63D0E5F82B5F}" type="slidenum">
              <a:rPr lang="cs-CZ" smtClean="0"/>
              <a:pPr/>
              <a:t>10</a:t>
            </a:fld>
            <a:endParaRPr lang="cs-CZ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339CD1-877A-4BBC-9CA1-45A4445FF425}" type="slidenum">
              <a:rPr lang="cs-CZ"/>
              <a:pPr/>
              <a:t>12</a:t>
            </a:fld>
            <a:endParaRPr lang="cs-CZ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29000"/>
          </a:xfrm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0391" tIns="45196" rIns="90391" bIns="45196" anchor="t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103298-DEF0-448D-9B08-31940B3EE0E7}" type="slidenum">
              <a:rPr lang="cs-CZ"/>
              <a:pPr/>
              <a:t>13</a:t>
            </a:fld>
            <a:endParaRPr lang="cs-CZ"/>
          </a:p>
        </p:txBody>
      </p:sp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29000"/>
          </a:xfrm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0391" tIns="45196" rIns="90391" bIns="45196" anchor="t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F8D04B-FC3D-424F-A5B8-2AC8193DD0A4}" type="slidenum">
              <a:rPr lang="cs-CZ"/>
              <a:pPr/>
              <a:t>14</a:t>
            </a:fld>
            <a:endParaRPr lang="cs-CZ"/>
          </a:p>
        </p:txBody>
      </p:sp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29000"/>
          </a:xfrm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0391" tIns="45196" rIns="90391" bIns="45196" anchor="t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10E469-98DE-4DCA-BDE0-4305AF11DBA4}" type="slidenum">
              <a:rPr lang="cs-CZ"/>
              <a:pPr/>
              <a:t>15</a:t>
            </a:fld>
            <a:endParaRPr lang="cs-CZ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29000"/>
          </a:xfrm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0391" tIns="45196" rIns="90391" bIns="45196" anchor="t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70E50E-2FEB-4DAF-A416-FA475F481974}" type="slidenum">
              <a:rPr lang="cs-CZ"/>
              <a:pPr/>
              <a:t>16</a:t>
            </a:fld>
            <a:endParaRPr lang="cs-CZ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29000"/>
          </a:xfrm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0391" tIns="45196" rIns="90391" bIns="45196" anchor="t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E49095-28A8-46C2-B471-B28523D9E0AC}" type="slidenum">
              <a:rPr lang="cs-CZ"/>
              <a:pPr/>
              <a:t>20</a:t>
            </a:fld>
            <a:endParaRPr lang="cs-CZ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86722" tIns="43362" rIns="86722" bIns="43362" anchor="t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?>
<Relationships xmlns="http://schemas.openxmlformats.org/package/2006/relationships">
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no"?>
<Relationships xmlns="http://schemas.openxmlformats.org/package/2006/relationships">
<Relationship Id="rId1" Target="../slideLayouts/slideLayout1.xml" Type="http://schemas.openxmlformats.org/officeDocument/2006/relationships/slideLayout"/>
<Relationship Id="rId10" Target="../slideLayouts/slideLayout10.xml" Type="http://schemas.openxmlformats.org/officeDocument/2006/relationships/slideLayout"/>
<Relationship Id="rId11" Target="../slideLayouts/slideLayout11.xml" Type="http://schemas.openxmlformats.org/officeDocument/2006/relationships/slideLayout"/>
<Relationship Id="rId12" Target="../theme/theme1.xml" Type="http://schemas.openxmlformats.org/officeDocument/2006/relationships/theme"/>
<Relationship Id="rId2" Target="../slideLayouts/slideLayout2.xml" Type="http://schemas.openxmlformats.org/officeDocument/2006/relationships/slideLayout"/>
<Relationship Id="rId3" Target="../slideLayouts/slideLayout3.xml" Type="http://schemas.openxmlformats.org/officeDocument/2006/relationships/slideLayout"/>
<Relationship Id="rId4" Target="../slideLayouts/slideLayout4.xml" Type="http://schemas.openxmlformats.org/officeDocument/2006/relationships/slideLayout"/>
<Relationship Id="rId5" Target="../slideLayouts/slideLayout5.xml" Type="http://schemas.openxmlformats.org/officeDocument/2006/relationships/slideLayout"/>
<Relationship Id="rId6" Target="../slideLayouts/slideLayout6.xml" Type="http://schemas.openxmlformats.org/officeDocument/2006/relationships/slideLayout"/>
<Relationship Id="rId7" Target="../slideLayouts/slideLayout7.xml" Type="http://schemas.openxmlformats.org/officeDocument/2006/relationships/slideLayout"/>
<Relationship Id="rId8" Target="../slideLayouts/slideLayout8.xml" Type="http://schemas.openxmlformats.org/officeDocument/2006/relationships/slideLayout"/>
<Relationship Id="rId9" Target="../slideLayouts/slideLayout9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2C394E2-0780-4452-9721-C6FB1D563671}" type="datetimeFigureOut">
              <a:rPr lang="cs-CZ" smtClean="0"/>
              <a:pPr/>
              <a:t>21.9.2011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9169D2-7167-4EE6-A803-C27DAD10F4E1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
<Relationships xmlns="http://schemas.openxmlformats.org/package/2006/relationships">
<Relationship Id="rId1" Target="../drawings/vmlDrawing1.vml" Type="http://schemas.openxmlformats.org/officeDocument/2006/relationships/vmlDrawing"/>
<Relationship Id="rId2" Target="../slideLayouts/slideLayout1.xml" Type="http://schemas.openxmlformats.org/officeDocument/2006/relationships/slideLayout"/>
<Relationship Id="rId3" Target="../embeddings/oleObject1.bin" Type="http://schemas.openxmlformats.org/officeDocument/2006/relationships/oleObject"/>
</Relationships>

</file>

<file path=ppt/slides/_rels/slide2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Relationship Id="rId2" Target="../media/image3.emf" Type="http://schemas.openxmlformats.org/officeDocument/2006/relationships/image"/>
</Relationships>

</file>

<file path=ppt/slides/_rels/slide3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Relationship Id="rId2" Target="../media/image4.png" Type="http://schemas.openxmlformats.org/officeDocument/2006/relationships/image"/>
</Relationships>

</file>

<file path=ppt/slides/_rels/slide4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5.xml.rels><?xml version="1.0" encoding="UTF-8" standalone="no"?>
<Relationships xmlns="http://schemas.openxmlformats.org/package/2006/relationships">
<Relationship Id="rId1" Target="../drawings/vmlDrawing2.vml" Type="http://schemas.openxmlformats.org/officeDocument/2006/relationships/vmlDrawing"/>
<Relationship Id="rId2" Target="../slideLayouts/slideLayout2.xml" Type="http://schemas.openxmlformats.org/officeDocument/2006/relationships/slideLayout"/>
<Relationship Id="rId3" Target="../notesSlides/notesSlide1.xml" Type="http://schemas.openxmlformats.org/officeDocument/2006/relationships/notesSlide"/>
<Relationship Id="rId4" Target="../media/image5.png" Type="http://schemas.openxmlformats.org/officeDocument/2006/relationships/image"/>
<Relationship Id="rId5" Target="../media/image6.png" Type="http://schemas.openxmlformats.org/officeDocument/2006/relationships/image"/>
<Relationship Id="rId6" Target="../embeddings/oleObject2.bin" Type="http://schemas.openxmlformats.org/officeDocument/2006/relationships/oleObject"/>
<Relationship Id="rId7" Target="../media/image7.jpeg" Type="http://schemas.openxmlformats.org/officeDocument/2006/relationships/image"/>
<Relationship Id="rId8" Target="../media/image8.png" Type="http://schemas.openxmlformats.org/officeDocument/2006/relationships/image"/>
</Relationships>

</file>

<file path=ppt/slides/_rels/slide6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Relationship Id="rId2" Target="../media/image9.png" Type="http://schemas.openxmlformats.org/officeDocument/2006/relationships/image"/>
</Relationships>

</file>

<file path=ppt/slides/_rels/slide7.xml.rels><?xml version="1.0" encoding="UTF-8" standalone="no"?>
<Relationships xmlns="http://schemas.openxmlformats.org/package/2006/relationships">
<Relationship Id="rId1" Target="../slideLayouts/slideLayout6.xml" Type="http://schemas.openxmlformats.org/officeDocument/2006/relationships/slideLayout"/>
<Relationship Id="rId2" Target="../media/image10.wmf" Type="http://schemas.openxmlformats.org/officeDocument/2006/relationships/image"/>
<Relationship Id="rId3" Target="../media/image11.jpeg" Type="http://schemas.openxmlformats.org/officeDocument/2006/relationships/image"/>
</Relationships>

</file>

<file path=ppt/slides/_rels/slide8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Relationship Id="rId2" Target="../media/image12.png" Type="http://schemas.openxmlformats.org/officeDocument/2006/relationships/image"/>
</Relationships>

</file>

<file path=ppt/slides/_rels/slide9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/Relationships>

</file>

<file path=ppt/slides/_rels/slide10.xml.rels><?xml version="1.0" encoding="UTF-8" standalone="no"?>
<Relationships xmlns="http://schemas.openxmlformats.org/package/2006/relationships">
<Relationship Id="rId1" Target="../drawings/vmlDrawing3.vml" Type="http://schemas.openxmlformats.org/officeDocument/2006/relationships/vmlDrawing"/>
<Relationship Id="rId2" Target="../slideLayouts/slideLayout2.xml" Type="http://schemas.openxmlformats.org/officeDocument/2006/relationships/slideLayout"/>
<Relationship Id="rId3" Target="../notesSlides/notesSlide2.xml" Type="http://schemas.openxmlformats.org/officeDocument/2006/relationships/notesSlide"/>
<Relationship Id="rId4" Target="../embeddings/oleObject3.bin" Type="http://schemas.openxmlformats.org/officeDocument/2006/relationships/oleObject"/>
</Relationships>

</file>

<file path=ppt/slides/_rels/slide11.xml.rels><?xml version="1.0" encoding="UTF-8" standalone="no"?>
<Relationships xmlns="http://schemas.openxmlformats.org/package/2006/relationships">
<Relationship Id="rId1" Target="../slideLayouts/slideLayout1.xml" Type="http://schemas.openxmlformats.org/officeDocument/2006/relationships/slideLayout"/>
<Relationship Id="rId2" Target="../media/image13.jpeg" Type="http://schemas.openxmlformats.org/officeDocument/2006/relationships/image"/>
<Relationship Id="rId3" Target="../media/image14.jpeg" Type="http://schemas.openxmlformats.org/officeDocument/2006/relationships/image"/>
</Relationships>

</file>

<file path=ppt/slides/_rels/slide12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Relationship Id="rId2" Target="../notesSlides/notesSlide3.xml" Type="http://schemas.openxmlformats.org/officeDocument/2006/relationships/notesSlide"/>
<Relationship Id="rId3" Target="../media/image15.jpeg" Type="http://schemas.openxmlformats.org/officeDocument/2006/relationships/image"/>
</Relationships>

</file>

<file path=ppt/slides/_rels/slide13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Relationship Id="rId2" Target="../notesSlides/notesSlide4.xml" Type="http://schemas.openxmlformats.org/officeDocument/2006/relationships/notesSlide"/>
<Relationship Id="rId3" Target="../media/image16.png" Type="http://schemas.openxmlformats.org/officeDocument/2006/relationships/image"/>
</Relationships>

</file>

<file path=ppt/slides/_rels/slide14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Relationship Id="rId2" Target="../notesSlides/notesSlide5.xml" Type="http://schemas.openxmlformats.org/officeDocument/2006/relationships/notesSlide"/>
<Relationship Id="rId3" Target="../media/image16.png" Type="http://schemas.openxmlformats.org/officeDocument/2006/relationships/image"/>
<Relationship Id="rId4" Target="../media/image17.jpeg" Type="http://schemas.openxmlformats.org/officeDocument/2006/relationships/image"/>
</Relationships>

</file>

<file path=ppt/slides/_rels/slide15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Relationship Id="rId2" Target="../notesSlides/notesSlide6.xml" Type="http://schemas.openxmlformats.org/officeDocument/2006/relationships/notesSlide"/>
<Relationship Id="rId3" Target="../media/image18.jpeg" Type="http://schemas.openxmlformats.org/officeDocument/2006/relationships/image"/>
</Relationships>

</file>

<file path=ppt/slides/_rels/slide16.xml.rels><?xml version="1.0" encoding="UTF-8" standalone="no"?>
<Relationships xmlns="http://schemas.openxmlformats.org/package/2006/relationships">
<Relationship Id="rId1" Target="../slideLayouts/slideLayout2.xml" Type="http://schemas.openxmlformats.org/officeDocument/2006/relationships/slideLayout"/>
<Relationship Id="rId2" Target="../notesSlides/notesSlide7.xml" Type="http://schemas.openxmlformats.org/officeDocument/2006/relationships/notesSlide"/>
</Relationships>

</file>

<file path=ppt/slides/_rels/slide17.xml.rels><?xml version="1.0" encoding="UTF-8" standalone="no"?>
<Relationships xmlns="http://schemas.openxmlformats.org/package/2006/relationships">
<Relationship Id="rId1" Target="../slideLayouts/slideLayout7.xml" Type="http://schemas.openxmlformats.org/officeDocument/2006/relationships/slideLayout"/>
<Relationship Id="rId2" Target="../media/image19.png" Type="http://schemas.openxmlformats.org/officeDocument/2006/relationships/image"/>
</Relationships>

</file>

<file path=ppt/slides/_rels/slide18.xml.rels><?xml version="1.0" encoding="UTF-8" standalone="no"?>
<Relationships xmlns="http://schemas.openxmlformats.org/package/2006/relationships">
<Relationship Id="rId1" Target="../slideLayouts/slideLayout6.xml" Type="http://schemas.openxmlformats.org/officeDocument/2006/relationships/slideLayout"/>
<Relationship Id="rId2" Target="../media/image20.gif" Type="http://schemas.openxmlformats.org/officeDocument/2006/relationships/image"/>
</Relationships>

</file>

<file path=ppt/slides/_rels/slide19.xml.rels><?xml version="1.0" encoding="UTF-8" standalone="no"?>
<Relationships xmlns="http://schemas.openxmlformats.org/package/2006/relationships">
<Relationship Id="rId1" Target="../slideLayouts/slideLayout6.xml" Type="http://schemas.openxmlformats.org/officeDocument/2006/relationships/slideLayout"/>
<Relationship Id="rId2" Target="../media/image21.png" Type="http://schemas.openxmlformats.org/officeDocument/2006/relationships/image"/>
</Relationships>

</file>

<file path=ppt/slides/_rels/slide20.xml.rels><?xml version="1.0" encoding="UTF-8" standalone="no"?>
<Relationships xmlns="http://schemas.openxmlformats.org/package/2006/relationships">
<Relationship Id="rId1" Target="../slideLayouts/slideLayout6.xml" Type="http://schemas.openxmlformats.org/officeDocument/2006/relationships/slideLayout"/>
<Relationship Id="rId2" Target="../notesSlides/notesSlide8.xml" Type="http://schemas.openxmlformats.org/officeDocument/2006/relationships/notesSlide"/>
<Relationship Id="rId3" Target="../media/image22.png" Type="http://schemas.openxmlformats.org/officeDocument/2006/relationships/image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908720"/>
            <a:ext cx="8077200" cy="13716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cs-CZ" sz="4000" b="1" dirty="0" smtClean="0">
                <a:solidFill>
                  <a:srgbClr val="FFFF66"/>
                </a:solidFill>
                <a:effectLst/>
                <a:latin typeface="Arial" charset="0"/>
              </a:rPr>
              <a:t>Aktivní záloha jako veřejný zájem </a:t>
            </a:r>
            <a:br>
              <a:rPr lang="cs-CZ" sz="4000" b="1" dirty="0" smtClean="0">
                <a:solidFill>
                  <a:srgbClr val="FFFF66"/>
                </a:solidFill>
                <a:effectLst/>
                <a:latin typeface="Arial" charset="0"/>
              </a:rPr>
            </a:br>
            <a:r>
              <a:rPr lang="cs-CZ" sz="4000" b="1" dirty="0" smtClean="0">
                <a:solidFill>
                  <a:srgbClr val="FFFF66"/>
                </a:solidFill>
                <a:effectLst/>
                <a:latin typeface="Arial" charset="0"/>
              </a:rPr>
              <a:t>z pohledu Integrovaného záchranného systému</a:t>
            </a:r>
            <a:endParaRPr lang="cs-CZ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038600"/>
            <a:ext cx="6400800" cy="1752600"/>
          </a:xfrm>
          <a:noFill/>
        </p:spPr>
        <p:txBody>
          <a:bodyPr/>
          <a:lstStyle/>
          <a:p>
            <a:pPr algn="l"/>
            <a:r>
              <a:rPr lang="cs-CZ" sz="2000" b="1" dirty="0" smtClean="0">
                <a:latin typeface="Arial" charset="0"/>
              </a:rPr>
              <a:t>pplk. Ing. Lenka Rašovská</a:t>
            </a:r>
          </a:p>
          <a:p>
            <a:pPr algn="l"/>
            <a:r>
              <a:rPr lang="cs-CZ" sz="2000" b="1" dirty="0" smtClean="0">
                <a:latin typeface="Arial" charset="0"/>
              </a:rPr>
              <a:t>oddělení IZS</a:t>
            </a:r>
          </a:p>
          <a:p>
            <a:pPr algn="l"/>
            <a:r>
              <a:rPr lang="cs-CZ" sz="2000" b="1" dirty="0" smtClean="0">
                <a:latin typeface="Arial" charset="0"/>
              </a:rPr>
              <a:t>MV - generální ředitelství Hasičského záchranného sboru ČR</a:t>
            </a:r>
            <a:endParaRPr lang="cs-CZ" sz="2000" dirty="0" smtClean="0">
              <a:latin typeface="Arial" charset="0"/>
            </a:endParaRP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6934200" y="4038600"/>
          <a:ext cx="1636713" cy="2286000"/>
        </p:xfrm>
        <a:graphic>
          <a:graphicData uri="http://schemas.openxmlformats.org/presentationml/2006/ole">
            <p:oleObj spid="_x0000_s1026" name="Fotografie" r:id="rId3" imgW="4382112" imgH="6114286" progId="">
              <p:embed/>
            </p:oleObj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1115616" y="2636912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latin typeface="Arial" pitchFamily="34" charset="0"/>
                <a:cs typeface="Arial" pitchFamily="34" charset="0"/>
              </a:rPr>
              <a:t>Seminář o aktivní záloze</a:t>
            </a:r>
          </a:p>
          <a:p>
            <a:pPr algn="ctr"/>
            <a:r>
              <a:rPr lang="cs-CZ" sz="2400" dirty="0" smtClean="0">
                <a:latin typeface="Arial" pitchFamily="34" charset="0"/>
                <a:cs typeface="Arial" pitchFamily="34" charset="0"/>
              </a:rPr>
              <a:t>22.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9. 2011 Dům armády Praha</a:t>
            </a:r>
            <a:endParaRPr lang="cs-CZ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000" b="1" dirty="0" smtClean="0">
                <a:solidFill>
                  <a:srgbClr val="002060"/>
                </a:solidFill>
                <a:latin typeface="Arial" charset="0"/>
              </a:rPr>
              <a:t>Integrovaný záchranný systém</a:t>
            </a:r>
            <a:endParaRPr lang="cs-CZ" sz="4000" b="1" dirty="0" smtClean="0">
              <a:solidFill>
                <a:srgbClr val="002060"/>
              </a:solidFill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koordinovaný postup jeho složek při přípravě na mimořádné události a při provádění záchranných a likvidačních prací</a:t>
            </a:r>
          </a:p>
          <a:p>
            <a:pPr algn="just"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universální, vznikl z potřeby společného postupu na mimořádné událostí </a:t>
            </a:r>
          </a:p>
          <a:p>
            <a:pPr algn="just"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denně prověřován</a:t>
            </a:r>
          </a:p>
          <a:p>
            <a:pPr algn="just">
              <a:lnSpc>
                <a:spcPct val="90000"/>
              </a:lnSpc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Zákon č. 239/2000 Sb. o IZS a změně</a:t>
            </a:r>
          </a:p>
          <a:p>
            <a:pPr algn="just">
              <a:lnSpc>
                <a:spcPct val="90000"/>
              </a:lnSpc>
              <a:buNone/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některých zákonů, ve znění pozdějších</a:t>
            </a:r>
          </a:p>
          <a:p>
            <a:pPr algn="just">
              <a:lnSpc>
                <a:spcPct val="90000"/>
              </a:lnSpc>
              <a:buNone/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přepdisů</a:t>
            </a:r>
            <a:endParaRPr lang="cs-CZ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cs-CZ" dirty="0" smtClean="0"/>
          </a:p>
        </p:txBody>
      </p:sp>
      <p:pic>
        <p:nvPicPr>
          <p:cNvPr id="214020" name="Picture 4" descr="CTV_IZ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4509120"/>
            <a:ext cx="1674813" cy="18415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folHlink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b="1" dirty="0" smtClean="0">
                <a:solidFill>
                  <a:srgbClr val="002060"/>
                </a:solidFill>
                <a:latin typeface="Arial" charset="0"/>
              </a:rPr>
              <a:t>Použití IZS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dirty="0" smtClean="0"/>
              <a:t>	</a:t>
            </a:r>
            <a:r>
              <a:rPr lang="cs-CZ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přípravě na vznik mimořádné události a při potřebě provádět současně záchranné a likvidační práce dvěma anebo více složkami integrovaného záchranného systému.</a:t>
            </a:r>
          </a:p>
          <a:p>
            <a:r>
              <a:rPr lang="cs-CZ" sz="2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záchranné práce </a:t>
            </a:r>
            <a:r>
              <a:rPr lang="cs-CZ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činnost k odvrácení nebo omezení </a:t>
            </a:r>
            <a:r>
              <a:rPr lang="cs-CZ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bezprostředního </a:t>
            </a: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působení rizik vzniklých mimořádnou událostí, zejména ve vztahu k ohrožení života, zdraví, majetku nebo životního prostředí, a vedoucí k přerušení jejich příčin,</a:t>
            </a:r>
          </a:p>
          <a:p>
            <a:r>
              <a:rPr lang="cs-CZ" sz="2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likvidační práce = </a:t>
            </a: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činnosti k </a:t>
            </a:r>
            <a:r>
              <a:rPr lang="cs-CZ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odstranění následků </a:t>
            </a: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způsobených mimořádnou událostí,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60648"/>
            <a:ext cx="4033465" cy="1258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>
                <a:solidFill>
                  <a:srgbClr val="002060"/>
                </a:solidFill>
              </a:rPr>
              <a:t>Koho IZS koordinuje?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Integrovaný záchranný systém koordinuje:</a:t>
            </a:r>
          </a:p>
          <a:p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záchranné a pohotovostní služby a sbory (hasiči, zdravotnická záchranná služba, pohotovostní komunální služby,...),</a:t>
            </a:r>
          </a:p>
          <a:p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bezpečnostní a ozbrojené sbory (Policie ČR, obecní policie, Armáda ČR,...),</a:t>
            </a:r>
          </a:p>
          <a:p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 územními popř. ústředními správními úřady.</a:t>
            </a:r>
          </a:p>
          <a:p>
            <a:pPr>
              <a:buNone/>
            </a:pPr>
            <a:endParaRPr lang="cs-CZ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Počítá se také s tím, že využije (neboli integruje) ke spolupráci při záchranných a likvidačních pracích i:</a:t>
            </a:r>
          </a:p>
          <a:p>
            <a:r>
              <a:rPr lang="cs-C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právnické osoby</a:t>
            </a: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zde může jít o:</a:t>
            </a:r>
          </a:p>
          <a:p>
            <a:pPr lvl="1"/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věcné zdroje, které jsou poskytnuty dobrovolně nebo povinně na základě žádosti o věcnou pomoc nebo z hlediska povinnosti toho, kdo způsobil havárii,</a:t>
            </a:r>
          </a:p>
          <a:p>
            <a:pPr lvl="1"/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činnost občanských sdružení se záchranářským nebo humanitárním zaměřením.</a:t>
            </a:r>
          </a:p>
          <a:p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odborníky z řad </a:t>
            </a:r>
            <a:r>
              <a:rPr lang="cs-C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fyzických osob</a:t>
            </a: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cs-CZ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57200"/>
            <a:ext cx="7046168" cy="1066800"/>
          </a:xfrm>
        </p:spPr>
        <p:txBody>
          <a:bodyPr/>
          <a:lstStyle/>
          <a:p>
            <a:pPr>
              <a:defRPr/>
            </a:pPr>
            <a:r>
              <a:rPr lang="cs-CZ" sz="4000" b="1" dirty="0" smtClean="0">
                <a:solidFill>
                  <a:srgbClr val="002060"/>
                </a:solidFill>
                <a:latin typeface="Arial" charset="0"/>
              </a:rPr>
              <a:t>Složky IZS</a:t>
            </a:r>
          </a:p>
        </p:txBody>
      </p:sp>
      <p:pic>
        <p:nvPicPr>
          <p:cNvPr id="205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3810000"/>
            <a:ext cx="10287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5257800"/>
            <a:ext cx="10287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6781800" y="2133600"/>
          <a:ext cx="927100" cy="1295400"/>
        </p:xfrm>
        <a:graphic>
          <a:graphicData uri="http://schemas.openxmlformats.org/presentationml/2006/ole">
            <p:oleObj spid="_x0000_s2051" name="Fotografie" r:id="rId6" imgW="4382112" imgH="6114286" progId="">
              <p:embed/>
            </p:oleObj>
          </a:graphicData>
        </a:graphic>
      </p:graphicFrame>
      <p:pic>
        <p:nvPicPr>
          <p:cNvPr id="217095" name="Picture 7" descr="C:\Documents and Settings\Dokumenty\Obrázky\PEI2256f6_Sraka_tr (Medium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152400"/>
            <a:ext cx="2514600" cy="1568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576" y="2132856"/>
            <a:ext cx="5870824" cy="3707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6275040" cy="938368"/>
          </a:xfrm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co tedy v IZS jde?</a:t>
            </a:r>
            <a:endParaRPr lang="cs-CZ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8986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Jde o to, využít pro záchranné a likvidační práce </a:t>
            </a:r>
            <a:r>
              <a:rPr lang="cs-C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potřebný okamžik každého</a:t>
            </a: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kdo je provádět záchranné a likvidační práce povinen,</a:t>
            </a:r>
          </a:p>
          <a:p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kdo pomoci může,</a:t>
            </a:r>
          </a:p>
          <a:p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kdo pomoci chce.</a:t>
            </a:r>
          </a:p>
          <a:p>
            <a:pPr algn="just">
              <a:buNone/>
            </a:pPr>
            <a:endParaRPr lang="cs-CZ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cs-C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Integrace</a:t>
            </a: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spočívá v tom, že jednotlivé zdroje - materiální, lidské, ale i právní, se spojují k provedení záchrany nebo likvidace s cílem jejich co nejúčinnějšího a nejhospodárnějšího využití.</a:t>
            </a:r>
          </a:p>
          <a:p>
            <a:pPr algn="just">
              <a:buNone/>
            </a:pPr>
            <a:r>
              <a:rPr lang="cs-C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algn="just">
              <a:buNone/>
            </a:pPr>
            <a:r>
              <a:rPr lang="cs-CZ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IZS tedy není organizací</a:t>
            </a: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v podobě instituce, ale jen a především vyjádřením pravidel </a:t>
            </a: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spolupráce. </a:t>
            </a:r>
            <a:endParaRPr lang="cs-CZ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cs-CZ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88640"/>
            <a:ext cx="2126000" cy="1592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81000"/>
            <a:ext cx="7673280" cy="959768"/>
          </a:xfrm>
        </p:spPr>
        <p:txBody>
          <a:bodyPr/>
          <a:lstStyle/>
          <a:p>
            <a:pPr>
              <a:defRPr/>
            </a:pPr>
            <a:r>
              <a:rPr lang="cs-CZ" sz="4000" b="1" dirty="0" smtClean="0">
                <a:solidFill>
                  <a:srgbClr val="002060"/>
                </a:solidFill>
                <a:latin typeface="Arial" charset="0"/>
              </a:rPr>
              <a:t>Spolupráce složek IZS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52563"/>
            <a:ext cx="8077200" cy="51673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7413" name="Picture 4" descr="C:\Foto\Ruzyně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81000"/>
            <a:ext cx="312420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Plánovaná pomoc na vyžádání</a:t>
            </a:r>
            <a:endParaRPr lang="cs-CZ" sz="4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cs-CZ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Předem písemně dohodnutý způsob poskytnutí pomoci ostatními složkami integrovaného záchranného systému obecnímu úřadu obce s rozšířenou působností, krajskému úřadu, Ministerstvu vnitra nebo základním složkám integrovaného záchranného systému při provádění záchranných a likvidačních prací.</a:t>
            </a:r>
          </a:p>
          <a:p>
            <a:pPr algn="just">
              <a:buNone/>
            </a:pPr>
            <a:r>
              <a:rPr lang="cs-CZ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dohoda o plánované pomoci na vyžádání</a:t>
            </a:r>
          </a:p>
          <a:p>
            <a:pPr algn="just">
              <a:buNone/>
            </a:pPr>
            <a:endParaRPr lang="cs-CZ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293096"/>
            <a:ext cx="4286250" cy="234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Organizace a úkoly v IZS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Odpovědnost za IZS</a:t>
            </a:r>
          </a:p>
          <a:p>
            <a:pPr lvl="1">
              <a:lnSpc>
                <a:spcPct val="90000"/>
              </a:lnSpc>
            </a:pPr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ministerstvo vnitra</a:t>
            </a:r>
          </a:p>
          <a:p>
            <a:pPr lvl="1">
              <a:lnSpc>
                <a:spcPct val="90000"/>
              </a:lnSpc>
            </a:pPr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orgány krajů</a:t>
            </a:r>
          </a:p>
          <a:p>
            <a:pPr lvl="1">
              <a:lnSpc>
                <a:spcPct val="90000"/>
              </a:lnSpc>
            </a:pPr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orgány obcí s rozšířenou působností </a:t>
            </a:r>
          </a:p>
          <a:p>
            <a:pPr lvl="1">
              <a:lnSpc>
                <a:spcPct val="90000"/>
              </a:lnSpc>
            </a:pPr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orgány obcí</a:t>
            </a:r>
          </a:p>
          <a:p>
            <a:pPr>
              <a:lnSpc>
                <a:spcPct val="90000"/>
              </a:lnSpc>
            </a:pPr>
            <a:r>
              <a:rPr lang="cs-CZ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Povinnosti </a:t>
            </a:r>
          </a:p>
          <a:p>
            <a:pPr lvl="1">
              <a:lnSpc>
                <a:spcPct val="90000"/>
              </a:lnSpc>
            </a:pPr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fyzických osob</a:t>
            </a:r>
          </a:p>
          <a:p>
            <a:pPr lvl="1">
              <a:lnSpc>
                <a:spcPct val="90000"/>
              </a:lnSpc>
            </a:pPr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právnických a podnikajících fyzických osob</a:t>
            </a:r>
          </a:p>
          <a:p>
            <a:pPr lvl="1">
              <a:lnSpc>
                <a:spcPct val="90000"/>
              </a:lnSpc>
            </a:pPr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toho, kdo způsobil havárii nebo je dotčený havarijním plánem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704088"/>
            <a:ext cx="7931224" cy="996720"/>
          </a:xfrm>
        </p:spPr>
        <p:txBody>
          <a:bodyPr/>
          <a:lstStyle/>
          <a:p>
            <a:pPr>
              <a:defRPr/>
            </a:pPr>
            <a:r>
              <a:rPr lang="cs-CZ" dirty="0" smtClean="0">
                <a:solidFill>
                  <a:srgbClr val="002060"/>
                </a:solidFill>
                <a:latin typeface="Arial" charset="0"/>
              </a:rPr>
              <a:t>HZS ČR a IZS</a:t>
            </a:r>
            <a:endParaRPr lang="cs-CZ" dirty="0" smtClean="0">
              <a:solidFill>
                <a:srgbClr val="002060"/>
              </a:solidFill>
            </a:endParaRPr>
          </a:p>
        </p:txBody>
      </p:sp>
      <p:sp>
        <p:nvSpPr>
          <p:cNvPr id="307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2204864"/>
            <a:ext cx="7924800" cy="4419600"/>
          </a:xfrm>
          <a:noFill/>
        </p:spPr>
        <p:txBody>
          <a:bodyPr>
            <a:normAutofit lnSpcReduction="10000"/>
          </a:bodyPr>
          <a:lstStyle/>
          <a:p>
            <a:r>
              <a:rPr lang="cs-CZ" sz="3200" dirty="0" smtClean="0">
                <a:latin typeface="Arial" pitchFamily="34" charset="0"/>
                <a:cs typeface="Arial" pitchFamily="34" charset="0"/>
              </a:rPr>
              <a:t>plní úkoly</a:t>
            </a:r>
          </a:p>
          <a:p>
            <a:pPr lvl="1"/>
            <a:r>
              <a:rPr lang="cs-CZ" sz="3200" dirty="0" smtClean="0">
                <a:latin typeface="Arial" pitchFamily="34" charset="0"/>
                <a:cs typeface="Arial" pitchFamily="34" charset="0"/>
              </a:rPr>
              <a:t>ministerstva vnitra 	       </a:t>
            </a:r>
            <a:r>
              <a:rPr lang="cs-CZ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GŘ HZS ČR</a:t>
            </a:r>
          </a:p>
          <a:p>
            <a:pPr lvl="1"/>
            <a:r>
              <a:rPr lang="cs-CZ" sz="3200" dirty="0" smtClean="0">
                <a:latin typeface="Arial" pitchFamily="34" charset="0"/>
                <a:cs typeface="Arial" pitchFamily="34" charset="0"/>
              </a:rPr>
              <a:t>krajského úřadu a obecních úřadů s rozšířenou působností	     </a:t>
            </a:r>
          </a:p>
          <a:p>
            <a:pPr lvl="1">
              <a:buNone/>
            </a:pPr>
            <a:r>
              <a:rPr lang="cs-CZ" sz="3200" dirty="0" smtClean="0">
                <a:latin typeface="Arial" pitchFamily="34" charset="0"/>
                <a:cs typeface="Arial" pitchFamily="34" charset="0"/>
              </a:rPr>
              <a:t>			 </a:t>
            </a:r>
            <a:r>
              <a:rPr lang="cs-CZ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14 HZS krajů na 240 stanicích</a:t>
            </a:r>
          </a:p>
          <a:p>
            <a:pPr>
              <a:buFont typeface="Wingdings" pitchFamily="2" charset="2"/>
              <a:buNone/>
            </a:pPr>
            <a:endParaRPr lang="cs-CZ" sz="32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cs-CZ" sz="3200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pPr>
              <a:buFont typeface="Wingdings" pitchFamily="2" charset="2"/>
              <a:buNone/>
            </a:pPr>
            <a:r>
              <a:rPr lang="cs-CZ" sz="3200" dirty="0" smtClean="0"/>
              <a:t> </a:t>
            </a:r>
          </a:p>
          <a:p>
            <a:endParaRPr lang="cs-CZ" dirty="0" smtClean="0"/>
          </a:p>
          <a:p>
            <a:pPr>
              <a:buFont typeface="Wingdings" pitchFamily="2" charset="2"/>
              <a:buNone/>
            </a:pPr>
            <a:endParaRPr lang="cs-CZ" dirty="0" smtClean="0"/>
          </a:p>
        </p:txBody>
      </p:sp>
      <p:sp>
        <p:nvSpPr>
          <p:cNvPr id="3078" name="AutoShape 4"/>
          <p:cNvSpPr>
            <a:spLocks noChangeArrowheads="1"/>
          </p:cNvSpPr>
          <p:nvPr/>
        </p:nvSpPr>
        <p:spPr bwMode="auto">
          <a:xfrm>
            <a:off x="5220072" y="2708920"/>
            <a:ext cx="533400" cy="485775"/>
          </a:xfrm>
          <a:prstGeom prst="rightArrow">
            <a:avLst>
              <a:gd name="adj1" fmla="val 50000"/>
              <a:gd name="adj2" fmla="val 27451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3079" name="AutoShape 5"/>
          <p:cNvSpPr>
            <a:spLocks noChangeArrowheads="1"/>
          </p:cNvSpPr>
          <p:nvPr/>
        </p:nvSpPr>
        <p:spPr bwMode="auto">
          <a:xfrm>
            <a:off x="1835696" y="4221088"/>
            <a:ext cx="533400" cy="485775"/>
          </a:xfrm>
          <a:prstGeom prst="rightArrow">
            <a:avLst>
              <a:gd name="adj1" fmla="val 50000"/>
              <a:gd name="adj2" fmla="val 27451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/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7308304" y="188640"/>
          <a:ext cx="1636713" cy="2286000"/>
        </p:xfrm>
        <a:graphic>
          <a:graphicData uri="http://schemas.openxmlformats.org/presentationml/2006/ole">
            <p:oleObj spid="_x0000_s3074" name="Fotografie" r:id="rId4" imgW="4382112" imgH="611428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8" name="Picture 4" descr="F:\znakhz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581128"/>
            <a:ext cx="1309687" cy="1828800"/>
          </a:xfrm>
          <a:prstGeom prst="rect">
            <a:avLst/>
          </a:prstGeom>
          <a:noFill/>
        </p:spPr>
      </p:pic>
      <p:sp>
        <p:nvSpPr>
          <p:cNvPr id="216069" name="Rectangle 5"/>
          <p:cNvSpPr>
            <a:spLocks noChangeArrowheads="1"/>
          </p:cNvSpPr>
          <p:nvPr/>
        </p:nvSpPr>
        <p:spPr bwMode="auto">
          <a:xfrm>
            <a:off x="467544" y="836712"/>
            <a:ext cx="8382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lnSpc>
                <a:spcPct val="120000"/>
              </a:lnSpc>
            </a:pPr>
            <a:r>
              <a:rPr kumimoji="1" lang="cs-CZ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Ústřední poplachový plán integrovaného záchranného systému</a:t>
            </a:r>
          </a:p>
        </p:txBody>
      </p:sp>
      <p:pic>
        <p:nvPicPr>
          <p:cNvPr id="10" name="Obrázek 9" descr="UP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2582019"/>
            <a:ext cx="3011460" cy="42759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763000" cy="685800"/>
          </a:xfrm>
        </p:spPr>
        <p:txBody>
          <a:bodyPr/>
          <a:lstStyle/>
          <a:p>
            <a:r>
              <a:rPr lang="cs-CZ" sz="4000" b="1" dirty="0">
                <a:solidFill>
                  <a:srgbClr val="002060"/>
                </a:solidFill>
                <a:latin typeface="Arial" charset="0"/>
              </a:rPr>
              <a:t>Aktuální stav ÚPP IZS</a:t>
            </a:r>
            <a:endParaRPr lang="en-GB" sz="40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09800"/>
            <a:ext cx="8610600" cy="44196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Obsah textové části</a:t>
            </a:r>
          </a:p>
          <a:p>
            <a:pPr lvl="1">
              <a:lnSpc>
                <a:spcPct val="13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pravidla použití ÚPP IZS</a:t>
            </a:r>
          </a:p>
          <a:p>
            <a:pPr lvl="1">
              <a:lnSpc>
                <a:spcPct val="13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věcný obsah</a:t>
            </a:r>
          </a:p>
          <a:p>
            <a:pPr lvl="1">
              <a:lnSpc>
                <a:spcPct val="13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pravidla pro zařazování sil a prostředků základních a ostatních složek IZS do ÚPP IZS a jejich využívání</a:t>
            </a:r>
          </a:p>
          <a:p>
            <a:pPr lvl="1">
              <a:lnSpc>
                <a:spcPct val="13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pravidla pro správu spojení na základní a ostatní složky IZS </a:t>
            </a:r>
          </a:p>
          <a:p>
            <a:pPr lvl="1">
              <a:lnSpc>
                <a:spcPct val="13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obsah operativní dokumentace ÚPP IZS</a:t>
            </a:r>
          </a:p>
          <a:p>
            <a:pPr lvl="1">
              <a:lnSpc>
                <a:spcPct val="13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závěrečná ustanovení</a:t>
            </a:r>
          </a:p>
        </p:txBody>
      </p:sp>
      <p:pic>
        <p:nvPicPr>
          <p:cNvPr id="299012" name="Picture 4" descr="C:\IZS\IZS obecně\IMPACT projekt - SÚJCHBO\Workshop - Praha\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84150"/>
            <a:ext cx="2368550" cy="177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844824"/>
            <a:ext cx="8610600" cy="5013176"/>
          </a:xfrm>
        </p:spPr>
        <p:txBody>
          <a:bodyPr>
            <a:normAutofit fontScale="32500" lnSpcReduction="20000"/>
          </a:bodyPr>
          <a:lstStyle/>
          <a:p>
            <a:r>
              <a:rPr lang="cs-CZ" sz="7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Příloha č. 1 - Přehled sil a prostředků složek IZS pro ústřední koordinaci záchranných a likvidačních prací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2800" b="1" dirty="0" smtClean="0"/>
              <a:t>	</a:t>
            </a: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Odřady pro nouzové ubytování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Odřady pro evakuaci a humanitární pomoc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Odřady pro pomoc technikou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Odřady pro zabezpečování sjízdnosti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Odřady pro terénní a zemní práce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Odřady pro průzkum a detekci látek CBRNE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Odřady pro dekontaminaci techniky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Odřady pro dekontaminaci osob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Zdravotnické odřady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Veterinární odřady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Letecké síly a prostředky pro záchranné práce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Odřady pro záchranné práce na vodě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Odřady připravované pro mezinárodní záchranné operace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Síly a prostředky pro práce v nepřístupném terénu a za ztížených podmínek 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(výšky, hloubky, závaly, tunely, práce v nedýchatelném prostředí apod.)</a:t>
            </a:r>
            <a:endParaRPr lang="cs-CZ" sz="37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cs-CZ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Jiné síly a prostředky</a:t>
            </a:r>
            <a:endParaRPr lang="cs-CZ" sz="3700" b="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764704"/>
            <a:ext cx="8763000" cy="685800"/>
          </a:xfrm>
        </p:spPr>
        <p:txBody>
          <a:bodyPr/>
          <a:lstStyle/>
          <a:p>
            <a:r>
              <a:rPr lang="cs-CZ" sz="4000" b="1" dirty="0">
                <a:solidFill>
                  <a:srgbClr val="002060"/>
                </a:solidFill>
                <a:latin typeface="Arial" charset="0"/>
              </a:rPr>
              <a:t>Aktuální stav ÚPP IZS</a:t>
            </a:r>
            <a:endParaRPr lang="en-GB" sz="4000" b="1" dirty="0">
              <a:solidFill>
                <a:srgbClr val="002060"/>
              </a:solidFill>
              <a:latin typeface="Arial" charset="0"/>
            </a:endParaRPr>
          </a:p>
        </p:txBody>
      </p:sp>
      <p:pic>
        <p:nvPicPr>
          <p:cNvPr id="3543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0"/>
            <a:ext cx="2438400" cy="1704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763000" cy="685800"/>
          </a:xfrm>
        </p:spPr>
        <p:txBody>
          <a:bodyPr/>
          <a:lstStyle/>
          <a:p>
            <a:r>
              <a:rPr lang="cs-CZ" sz="4000" b="1" dirty="0">
                <a:solidFill>
                  <a:srgbClr val="002060"/>
                </a:solidFill>
                <a:latin typeface="Arial" charset="0"/>
              </a:rPr>
              <a:t>Aktuální stav ÚPP IZS</a:t>
            </a:r>
            <a:endParaRPr lang="en-GB" sz="40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56792"/>
            <a:ext cx="8610600" cy="122413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Příloha č. 1 - </a:t>
            </a:r>
            <a:r>
              <a:rPr lang="cs-CZ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Aktualizovaný přehled </a:t>
            </a:r>
            <a:r>
              <a:rPr lang="cs-CZ" sz="18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SaP</a:t>
            </a:r>
            <a:r>
              <a:rPr lang="cs-CZ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složek IZS, kterými přímo disponuje Ústřední krizový štáb nebo Ministerstvo vnitra-generální ředitelství HZS ČR při ústřední koordinaci záchranných a likvidačních prací</a:t>
            </a:r>
            <a:endParaRPr lang="cs-CZ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6648" y="0"/>
            <a:ext cx="2187352" cy="1529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ázek 6" descr="UPP Přehled Sa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2492896"/>
            <a:ext cx="6903343" cy="4365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A966-2496-4989-ABF0-5FB109F036DE}" type="slidenum">
              <a:rPr lang="cs-CZ"/>
              <a:pPr/>
              <a:t>15</a:t>
            </a:fld>
            <a:endParaRPr lang="cs-CZ"/>
          </a:p>
        </p:txBody>
      </p:sp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763000" cy="685800"/>
          </a:xfrm>
        </p:spPr>
        <p:txBody>
          <a:bodyPr/>
          <a:lstStyle/>
          <a:p>
            <a:r>
              <a:rPr lang="cs-CZ" sz="4000" b="1" dirty="0">
                <a:solidFill>
                  <a:srgbClr val="002060"/>
                </a:solidFill>
                <a:latin typeface="Arial" charset="0"/>
              </a:rPr>
              <a:t>Aktuální stav ÚPP IZS</a:t>
            </a:r>
            <a:endParaRPr lang="en-GB" sz="40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610600" cy="4648200"/>
          </a:xfrm>
        </p:spPr>
        <p:txBody>
          <a:bodyPr>
            <a:normAutofit/>
          </a:bodyPr>
          <a:lstStyle/>
          <a:p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Příloha </a:t>
            </a:r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č. 2 - Metoda vytváření normovaných typů odřadů HZS ČR</a:t>
            </a:r>
          </a:p>
          <a:p>
            <a:pPr lvl="1">
              <a:lnSpc>
                <a:spcPct val="9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vyhledávací a záchranný (USAR) odřad - http://www.</a:t>
            </a:r>
            <a:r>
              <a:rPr lang="cs-CZ" sz="2000" b="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usar.cz</a:t>
            </a:r>
            <a:endParaRPr lang="cs-CZ" sz="2000" b="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9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požární odřad</a:t>
            </a:r>
          </a:p>
          <a:p>
            <a:pPr lvl="1">
              <a:lnSpc>
                <a:spcPct val="9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chemický a ekologický odřad</a:t>
            </a:r>
          </a:p>
          <a:p>
            <a:pPr lvl="1">
              <a:lnSpc>
                <a:spcPct val="9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povodňový odřad</a:t>
            </a:r>
          </a:p>
          <a:p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Příloha č. 3 - Informativní seznam subjektů, se kterými byly uzavřeny dohody o plánované pomoci na </a:t>
            </a: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vyžádání a jiné dohody</a:t>
            </a:r>
            <a:endParaRPr lang="cs-CZ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Příloha č. 4 - Přehled kódového označení sil a prostředků a jejich schopností v evropských databázích</a:t>
            </a:r>
            <a:endParaRPr lang="cs-CZ" sz="2400" b="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56357" name="Picture 5" descr="C:\IZS\IZS obecně\IMPACT projekt - SÚJCHBO\Workshop - Praha\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52400"/>
            <a:ext cx="228600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C8B7A-3F5C-4246-92B1-FE66F93A2527}" type="slidenum">
              <a:rPr lang="cs-CZ"/>
              <a:pPr/>
              <a:t>16</a:t>
            </a:fld>
            <a:endParaRPr lang="cs-CZ"/>
          </a:p>
        </p:txBody>
      </p:sp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610600" cy="685800"/>
          </a:xfrm>
        </p:spPr>
        <p:txBody>
          <a:bodyPr/>
          <a:lstStyle/>
          <a:p>
            <a:r>
              <a:rPr lang="cs-CZ" sz="4000" b="1" dirty="0">
                <a:solidFill>
                  <a:srgbClr val="002060"/>
                </a:solidFill>
                <a:latin typeface="Arial" charset="0"/>
              </a:rPr>
              <a:t>Operativní dokumentace ÚPP IZS</a:t>
            </a:r>
            <a:endParaRPr lang="en-GB" sz="40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610600" cy="44196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Uložena na OPIS MV-generálního ředitelství HZS ČR</a:t>
            </a:r>
          </a:p>
          <a:p>
            <a:pPr>
              <a:lnSpc>
                <a:spcPct val="120000"/>
              </a:lnSpc>
            </a:pPr>
            <a:r>
              <a:rPr lang="cs-CZ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Obsah</a:t>
            </a:r>
          </a:p>
          <a:p>
            <a:pPr lvl="1">
              <a:lnSpc>
                <a:spcPct val="12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dohody o plánované pomoci na vyžádání</a:t>
            </a:r>
          </a:p>
          <a:p>
            <a:pPr lvl="1">
              <a:lnSpc>
                <a:spcPct val="12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přehled předem sjednané osobní a věcné pomoci</a:t>
            </a:r>
          </a:p>
          <a:p>
            <a:pPr lvl="1">
              <a:lnSpc>
                <a:spcPct val="12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pravidla součinnosti a komunikace s operačními středisky základních a ostatních složek IZS</a:t>
            </a:r>
          </a:p>
          <a:p>
            <a:pPr lvl="1">
              <a:lnSpc>
                <a:spcPct val="12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výčet spojení na ústřední správní úřady</a:t>
            </a:r>
          </a:p>
          <a:p>
            <a:pPr lvl="1">
              <a:lnSpc>
                <a:spcPct val="12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výčet spojení na hejtmany krajů a starosty obcí s </a:t>
            </a:r>
            <a:r>
              <a:rPr lang="cs-CZ" sz="2000" b="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rozšíř</a:t>
            </a: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působností</a:t>
            </a:r>
          </a:p>
          <a:p>
            <a:pPr lvl="1">
              <a:lnSpc>
                <a:spcPct val="12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výčet spojení na základní a ostatní složky IZS a další výčty spojení</a:t>
            </a:r>
          </a:p>
          <a:p>
            <a:pPr lvl="1">
              <a:lnSpc>
                <a:spcPct val="120000"/>
              </a:lnSpc>
            </a:pPr>
            <a:r>
              <a:rPr lang="cs-CZ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schémata informačních toků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65664-05CD-4B40-8370-BAC99DB4E180}" type="slidenum">
              <a:rPr lang="cs-CZ"/>
              <a:pPr/>
              <a:t>17</a:t>
            </a:fld>
            <a:endParaRPr lang="cs-CZ"/>
          </a:p>
        </p:txBody>
      </p:sp>
      <p:pic>
        <p:nvPicPr>
          <p:cNvPr id="35123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51235" name="Text Box 3"/>
          <p:cNvSpPr txBox="1">
            <a:spLocks noChangeArrowheads="1"/>
          </p:cNvSpPr>
          <p:nvPr/>
        </p:nvSpPr>
        <p:spPr bwMode="auto">
          <a:xfrm>
            <a:off x="4419600" y="5816600"/>
            <a:ext cx="4648200" cy="660400"/>
          </a:xfrm>
          <a:prstGeom prst="rect">
            <a:avLst/>
          </a:prstGeom>
          <a:solidFill>
            <a:schemeClr val="bg1"/>
          </a:solidFill>
          <a:ln w="19050" cap="sq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cs-CZ" sz="3600" b="1" dirty="0">
                <a:solidFill>
                  <a:srgbClr val="FF0000"/>
                </a:solidFill>
                <a:latin typeface="Arial" charset="0"/>
              </a:rPr>
              <a:t>http://www.</a:t>
            </a:r>
            <a:r>
              <a:rPr lang="cs-CZ" sz="3600" b="1" dirty="0" err="1">
                <a:solidFill>
                  <a:srgbClr val="FF0000"/>
                </a:solidFill>
                <a:latin typeface="Arial" charset="0"/>
              </a:rPr>
              <a:t>hzscr.cz</a:t>
            </a:r>
            <a:endParaRPr lang="cs-CZ" sz="36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51236" name="Rectangle 4"/>
          <p:cNvSpPr>
            <a:spLocks noChangeArrowheads="1"/>
          </p:cNvSpPr>
          <p:nvPr/>
        </p:nvSpPr>
        <p:spPr bwMode="auto">
          <a:xfrm>
            <a:off x="3657600" y="2057400"/>
            <a:ext cx="990600" cy="304800"/>
          </a:xfrm>
          <a:prstGeom prst="rect">
            <a:avLst/>
          </a:prstGeom>
          <a:noFill/>
          <a:ln w="28575" cap="sq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51237" name="Rectangle 5"/>
          <p:cNvSpPr>
            <a:spLocks noChangeArrowheads="1"/>
          </p:cNvSpPr>
          <p:nvPr/>
        </p:nvSpPr>
        <p:spPr bwMode="auto">
          <a:xfrm>
            <a:off x="1143000" y="6324600"/>
            <a:ext cx="2514600" cy="228600"/>
          </a:xfrm>
          <a:prstGeom prst="rect">
            <a:avLst/>
          </a:prstGeom>
          <a:noFill/>
          <a:ln w="28575" cap="sq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51238" name="Rectangle 6"/>
          <p:cNvSpPr>
            <a:spLocks noChangeArrowheads="1"/>
          </p:cNvSpPr>
          <p:nvPr/>
        </p:nvSpPr>
        <p:spPr bwMode="auto">
          <a:xfrm>
            <a:off x="990600" y="2895600"/>
            <a:ext cx="1295400" cy="228600"/>
          </a:xfrm>
          <a:prstGeom prst="rect">
            <a:avLst/>
          </a:prstGeom>
          <a:noFill/>
          <a:ln w="28575" cap="sq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1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1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5" grpId="0" animBg="1" autoUpdateAnimBg="0"/>
      <p:bldP spid="351236" grpId="0" animBg="1"/>
      <p:bldP spid="351237" grpId="0" animBg="1"/>
      <p:bldP spid="3512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0"/>
            <a:ext cx="8305800" cy="882352"/>
          </a:xfrm>
        </p:spPr>
        <p:txBody>
          <a:bodyPr/>
          <a:lstStyle/>
          <a:p>
            <a:pPr algn="ctr"/>
            <a:r>
              <a:rPr lang="cs-CZ" dirty="0" smtClean="0"/>
              <a:t>Zapojení AČR do IZS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179512" y="979468"/>
            <a:ext cx="896448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Odřady pro nouzové ubytování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humanitární základna a stavební tým, pohotovost 72 hod.</a:t>
            </a: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Odřady pro evakuaci a humanitární pomoc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odřady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 evakuaci osob při povodních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 odřady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 převozu humanitární pomoci a nouzovému zásobování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pohotovost 24 hod.</a:t>
            </a: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Odřady pro pomoc technickou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vyprošťovací odřady, pohotovost 72 hod.</a:t>
            </a:r>
            <a:endParaRPr lang="cs-CZ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Odřady pro zabezpečování sjízdnosti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odřady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 zabezpeč. průjezdnosti na komunikacích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ve městech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cs-CZ" sz="16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odřads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 nouzové přemostění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pohotovost 24/72 hod.</a:t>
            </a: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Odřady pro terénní a zemní práce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odřady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 provádění zemních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prací a odřady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 provádění trhacích a demoličních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prací, pohotovost 24 hod.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cs-CZ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Odřady pro detekci a průzkum látek CBRN -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Speciální mobilní biologický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tým, Stacionární mikrobiologická laboratoř,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Průzkumný a mobilní biologický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tým,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Letecká skupina radiačního průzkumu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Družstvo radiačního a chemického průzkumu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pohotovost  2/4/12/24 hod.</a:t>
            </a: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Odřady pro dekontaminaci techniky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dekontaminační odřad-technika, pohotovost 24 hod.</a:t>
            </a: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Odřady pro dekontaminaci osob -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dekontaminační odřad-osoby, pohotovost 24 hod.</a:t>
            </a: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Zdravotnické odřady -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Specializovaná infekční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nemocnice,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Mobilní zdravotnický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tým, pohotovost 24 hod.</a:t>
            </a:r>
            <a:endParaRPr lang="cs-CZ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Veterinární odřady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Vojenská veterinární zásahová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skupina, pohotovost 24 hod.</a:t>
            </a:r>
          </a:p>
          <a:p>
            <a:pPr>
              <a:spcBef>
                <a:spcPts val="600"/>
              </a:spcBef>
              <a:buBlip>
                <a:blip r:embed="rId2"/>
              </a:buBlip>
            </a:pP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Letecké </a:t>
            </a:r>
            <a:r>
              <a:rPr lang="cs-CZ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síly a prostředky pro záchranné práce </a:t>
            </a:r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Posádka vrtulníku v pohotovosti SAR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nenadálé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úkoly – plnění úkolů ve prospěch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IZS, </a:t>
            </a:r>
            <a:r>
              <a:rPr lang="cs-CZ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Letecká přeprava humanitární </a:t>
            </a:r>
            <a:r>
              <a:rPr lang="cs-CZ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pomoci, pohotovost 10/20 min./6 hod.</a:t>
            </a:r>
            <a:endParaRPr lang="cs-CZ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Aktivní záloha AČR</a:t>
            </a:r>
            <a:endParaRPr lang="cs-CZ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611560" y="2204864"/>
            <a:ext cx="756084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Vhodné </a:t>
            </a: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využití </a:t>
            </a: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</a:t>
            </a: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IZS </a:t>
            </a: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</a:t>
            </a: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 případě velkých mimořádných událostí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záchranné a likvidační práce jako </a:t>
            </a:r>
            <a:r>
              <a:rPr lang="cs-CZ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druhosledová</a:t>
            </a: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pomoc vzhledem k jejich pohotovosti nasazení</a:t>
            </a:r>
            <a:endParaRPr lang="cs-CZ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4293096"/>
            <a:ext cx="3268586" cy="2173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FFB93-C18A-4962-A4E2-B5D8DFF71B08}" type="slidenum">
              <a:rPr lang="cs-CZ"/>
              <a:pPr/>
              <a:t>20</a:t>
            </a:fld>
            <a:endParaRPr lang="cs-CZ"/>
          </a:p>
        </p:txBody>
      </p:sp>
      <p:sp>
        <p:nvSpPr>
          <p:cNvPr id="262146" name="Text Box 2050"/>
          <p:cNvSpPr txBox="1">
            <a:spLocks noChangeArrowheads="1"/>
          </p:cNvSpPr>
          <p:nvPr/>
        </p:nvSpPr>
        <p:spPr bwMode="auto">
          <a:xfrm>
            <a:off x="457200" y="762000"/>
            <a:ext cx="784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cs-CZ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Děkuji za pozornost</a:t>
            </a:r>
            <a:endParaRPr lang="en-GB" sz="4000" b="1" i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2148" name="Rectangle 205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6838950" cy="4724400"/>
          </a:xfrm>
          <a:noFill/>
          <a:ln/>
        </p:spPr>
        <p:txBody>
          <a:bodyPr anchor="b"/>
          <a:lstStyle/>
          <a:p>
            <a:r>
              <a:rPr lang="en-GB" sz="3600" b="1" dirty="0">
                <a:solidFill>
                  <a:srgbClr val="FFFF66"/>
                </a:solidFill>
                <a:effectLst/>
                <a:latin typeface="Arial" charset="0"/>
              </a:rPr>
              <a:t/>
            </a:r>
            <a:br>
              <a:rPr lang="en-GB" sz="3600" b="1" dirty="0">
                <a:solidFill>
                  <a:srgbClr val="FFFF66"/>
                </a:solidFill>
                <a:effectLst/>
                <a:latin typeface="Arial" charset="0"/>
              </a:rPr>
            </a:br>
            <a:r>
              <a:rPr lang="en-GB" sz="2200" b="1" dirty="0">
                <a:solidFill>
                  <a:srgbClr val="FFFF66"/>
                </a:solidFill>
                <a:effectLst/>
                <a:latin typeface="Arial" charset="0"/>
              </a:rPr>
              <a:t/>
            </a:r>
            <a:br>
              <a:rPr lang="en-GB" sz="2200" b="1" dirty="0">
                <a:solidFill>
                  <a:srgbClr val="FFFF66"/>
                </a:solidFill>
                <a:effectLst/>
                <a:latin typeface="Arial" charset="0"/>
              </a:rPr>
            </a:br>
            <a:r>
              <a:rPr lang="en-GB" sz="2200" b="1" dirty="0">
                <a:solidFill>
                  <a:srgbClr val="FFFFFF"/>
                </a:solidFill>
                <a:effectLst/>
                <a:latin typeface="Arial" charset="0"/>
              </a:rPr>
              <a:t/>
            </a:r>
            <a:br>
              <a:rPr lang="en-GB" sz="2200" b="1" dirty="0">
                <a:solidFill>
                  <a:srgbClr val="FFFFFF"/>
                </a:solidFill>
                <a:effectLst/>
                <a:latin typeface="Arial" charset="0"/>
              </a:rPr>
            </a:br>
            <a:r>
              <a:rPr lang="en-GB" sz="2200" b="1" dirty="0">
                <a:solidFill>
                  <a:srgbClr val="FFFF99"/>
                </a:solidFill>
                <a:effectLst/>
                <a:latin typeface="Arial" charset="0"/>
              </a:rPr>
              <a:t/>
            </a:r>
            <a:br>
              <a:rPr lang="en-GB" sz="2200" b="1" dirty="0">
                <a:solidFill>
                  <a:srgbClr val="FFFF99"/>
                </a:solidFill>
                <a:effectLst/>
                <a:latin typeface="Arial" charset="0"/>
              </a:rPr>
            </a:br>
            <a:r>
              <a:rPr lang="en-GB" sz="2200" b="1" dirty="0">
                <a:solidFill>
                  <a:srgbClr val="FFFFFF"/>
                </a:solidFill>
                <a:effectLst/>
                <a:latin typeface="Arial" charset="0"/>
              </a:rPr>
              <a:t/>
            </a:r>
            <a:br>
              <a:rPr lang="en-GB" sz="2200" b="1" dirty="0">
                <a:solidFill>
                  <a:srgbClr val="FFFFFF"/>
                </a:solidFill>
                <a:effectLst/>
                <a:latin typeface="Arial" charset="0"/>
              </a:rPr>
            </a:br>
            <a:r>
              <a:rPr lang="en-GB" sz="2200" b="1" dirty="0" smtClean="0">
                <a:solidFill>
                  <a:srgbClr val="002060"/>
                </a:solidFill>
                <a:effectLst/>
                <a:latin typeface="Arial" charset="0"/>
              </a:rPr>
              <a:t>p</a:t>
            </a:r>
            <a:r>
              <a:rPr lang="cs-CZ" sz="2200" b="1" dirty="0" smtClean="0">
                <a:solidFill>
                  <a:srgbClr val="002060"/>
                </a:solidFill>
                <a:effectLst/>
                <a:latin typeface="Arial" charset="0"/>
              </a:rPr>
              <a:t>p</a:t>
            </a:r>
            <a:r>
              <a:rPr lang="en-GB" sz="2200" b="1" dirty="0" err="1" smtClean="0">
                <a:solidFill>
                  <a:srgbClr val="002060"/>
                </a:solidFill>
                <a:effectLst/>
                <a:latin typeface="Arial" charset="0"/>
              </a:rPr>
              <a:t>lk</a:t>
            </a:r>
            <a:r>
              <a:rPr lang="en-GB" sz="2200" b="1" dirty="0">
                <a:solidFill>
                  <a:srgbClr val="002060"/>
                </a:solidFill>
                <a:effectLst/>
                <a:latin typeface="Arial" charset="0"/>
              </a:rPr>
              <a:t>. </a:t>
            </a:r>
            <a:r>
              <a:rPr lang="en-GB" sz="2200" b="1" dirty="0" err="1">
                <a:solidFill>
                  <a:srgbClr val="002060"/>
                </a:solidFill>
                <a:effectLst/>
                <a:latin typeface="Arial" charset="0"/>
              </a:rPr>
              <a:t>Ing</a:t>
            </a:r>
            <a:r>
              <a:rPr lang="en-GB" sz="2200" b="1" dirty="0">
                <a:solidFill>
                  <a:srgbClr val="002060"/>
                </a:solidFill>
                <a:effectLst/>
                <a:latin typeface="Arial" charset="0"/>
              </a:rPr>
              <a:t>. </a:t>
            </a:r>
            <a:r>
              <a:rPr lang="cs-CZ" sz="2200" b="1" dirty="0" smtClean="0">
                <a:solidFill>
                  <a:srgbClr val="002060"/>
                </a:solidFill>
                <a:effectLst/>
                <a:latin typeface="Arial" charset="0"/>
              </a:rPr>
              <a:t>Lenka Rašovská</a:t>
            </a:r>
            <a:r>
              <a:rPr lang="en-GB" sz="2200" b="1" dirty="0">
                <a:solidFill>
                  <a:srgbClr val="002060"/>
                </a:solidFill>
                <a:effectLst/>
                <a:latin typeface="Arial" charset="0"/>
              </a:rPr>
              <a:t/>
            </a:r>
            <a:br>
              <a:rPr lang="en-GB" sz="2200" b="1" dirty="0">
                <a:solidFill>
                  <a:srgbClr val="002060"/>
                </a:solidFill>
                <a:effectLst/>
                <a:latin typeface="Arial" charset="0"/>
              </a:rPr>
            </a:br>
            <a:r>
              <a:rPr lang="en-GB" sz="2200" b="1" dirty="0">
                <a:solidFill>
                  <a:srgbClr val="002060"/>
                </a:solidFill>
                <a:effectLst/>
                <a:latin typeface="Arial" charset="0"/>
              </a:rPr>
              <a:t>Tel.: +420 950 819 </a:t>
            </a:r>
            <a:r>
              <a:rPr lang="en-GB" sz="2200" b="1" dirty="0" smtClean="0">
                <a:solidFill>
                  <a:srgbClr val="002060"/>
                </a:solidFill>
                <a:effectLst/>
                <a:latin typeface="Arial" charset="0"/>
              </a:rPr>
              <a:t>7</a:t>
            </a:r>
            <a:r>
              <a:rPr lang="cs-CZ" sz="2200" b="1" dirty="0" smtClean="0">
                <a:solidFill>
                  <a:srgbClr val="002060"/>
                </a:solidFill>
                <a:effectLst/>
                <a:latin typeface="Arial" charset="0"/>
              </a:rPr>
              <a:t>18</a:t>
            </a:r>
            <a:r>
              <a:rPr lang="en-GB" sz="2200" b="1" dirty="0">
                <a:solidFill>
                  <a:srgbClr val="002060"/>
                </a:solidFill>
                <a:effectLst/>
                <a:latin typeface="Arial" charset="0"/>
              </a:rPr>
              <a:t/>
            </a:r>
            <a:br>
              <a:rPr lang="en-GB" sz="2200" b="1" dirty="0">
                <a:solidFill>
                  <a:srgbClr val="002060"/>
                </a:solidFill>
                <a:effectLst/>
                <a:latin typeface="Arial" charset="0"/>
              </a:rPr>
            </a:br>
            <a:r>
              <a:rPr lang="en-GB" sz="2200" b="1" dirty="0">
                <a:solidFill>
                  <a:srgbClr val="002060"/>
                </a:solidFill>
                <a:effectLst/>
                <a:latin typeface="Arial" charset="0"/>
              </a:rPr>
              <a:t>E-mail: </a:t>
            </a:r>
            <a:r>
              <a:rPr lang="cs-CZ" sz="2200" b="1" dirty="0" err="1" smtClean="0">
                <a:solidFill>
                  <a:srgbClr val="002060"/>
                </a:solidFill>
                <a:effectLst/>
                <a:latin typeface="Arial" charset="0"/>
              </a:rPr>
              <a:t>Lenka.Rasovska</a:t>
            </a:r>
            <a:r>
              <a:rPr lang="en-GB" sz="2200" b="1" dirty="0" smtClean="0">
                <a:solidFill>
                  <a:srgbClr val="002060"/>
                </a:solidFill>
                <a:effectLst/>
                <a:latin typeface="Arial" charset="0"/>
              </a:rPr>
              <a:t>@</a:t>
            </a:r>
            <a:r>
              <a:rPr lang="en-GB" sz="2200" b="1" dirty="0" err="1" smtClean="0">
                <a:solidFill>
                  <a:srgbClr val="002060"/>
                </a:solidFill>
                <a:effectLst/>
                <a:latin typeface="Arial" charset="0"/>
              </a:rPr>
              <a:t>grh.izscr.cz</a:t>
            </a:r>
            <a:r>
              <a:rPr lang="en-GB" sz="2200" b="1" dirty="0">
                <a:solidFill>
                  <a:srgbClr val="002060"/>
                </a:solidFill>
                <a:effectLst/>
                <a:latin typeface="Arial" charset="0"/>
              </a:rPr>
              <a:t/>
            </a:r>
            <a:br>
              <a:rPr lang="en-GB" sz="2200" b="1" dirty="0">
                <a:solidFill>
                  <a:srgbClr val="002060"/>
                </a:solidFill>
                <a:effectLst/>
                <a:latin typeface="Arial" charset="0"/>
              </a:rPr>
            </a:br>
            <a:endParaRPr lang="en-GB" sz="2200" b="1" dirty="0">
              <a:solidFill>
                <a:srgbClr val="002060"/>
              </a:solidFill>
              <a:effectLst/>
              <a:latin typeface="Arial" charset="0"/>
            </a:endParaRPr>
          </a:p>
        </p:txBody>
      </p:sp>
      <p:pic>
        <p:nvPicPr>
          <p:cNvPr id="262160" name="Picture 20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125663"/>
            <a:ext cx="4495800" cy="3132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no"?>
<Relationships xmlns="http://schemas.openxmlformats.org/package/2006/relationships">
<Relationship Id="rId1" Target="../media/image1.jpeg" Type="http://schemas.openxmlformats.org/officeDocument/2006/relationships/image"/>
</Relationships>
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533</Words>
  <Application/>
  <PresentationFormat>Předvádění na obrazovce (4:3)</PresentationFormat>
  <Paragraphs>138</Paragraphs>
  <Slides>20</Slides>
  <Notes>8</Notes>
  <HiddenSlides>0</HiddenSlides>
  <MMClips>0</MMClips>
  <ScaleCrop>false</ScaleCrop>
  <HeadingPairs>
    <vt:vector baseType="variant" size="6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baseType="lpstr" size="22">
      <vt:lpstr>Tok</vt:lpstr>
      <vt:lpstr>Fotografie</vt:lpstr>
      <vt:lpstr>Aktivní záloha jako veřejný zájem  z pohledu Integrovaného záchranného systému</vt:lpstr>
      <vt:lpstr>Integrovaný záchranný systém</vt:lpstr>
      <vt:lpstr>Použití IZS</vt:lpstr>
      <vt:lpstr>Koho IZS koordinuje?</vt:lpstr>
      <vt:lpstr>Složky IZS</vt:lpstr>
      <vt:lpstr>O co tedy v IZS jde?</vt:lpstr>
      <vt:lpstr>Spolupráce složek IZS</vt:lpstr>
      <vt:lpstr>Plánovaná pomoc na vyžádání</vt:lpstr>
      <vt:lpstr>Organizace a úkoly v IZS</vt:lpstr>
      <vt:lpstr>HZS ČR a IZS</vt:lpstr>
      <vt:lpstr>Snímek 11</vt:lpstr>
      <vt:lpstr>Aktuální stav ÚPP IZS</vt:lpstr>
      <vt:lpstr>Aktuální stav ÚPP IZS</vt:lpstr>
      <vt:lpstr>Aktuální stav ÚPP IZS</vt:lpstr>
      <vt:lpstr>Aktuální stav ÚPP IZS</vt:lpstr>
      <vt:lpstr>Operativní dokumentace ÚPP IZS</vt:lpstr>
      <vt:lpstr>Snímek 17</vt:lpstr>
      <vt:lpstr>Zapojení AČR do IZS</vt:lpstr>
      <vt:lpstr>Aktivní záloha AČR</vt:lpstr>
      <vt:lpstr>     pplk. Ing. Lenka Rašovská Tel.: +420 950 819 718 E-mail: Lenka.Rasovska@grh.izscr.cz </vt:lpstr>
    </vt:vector>
  </TitlesOfParts>
  <LinksUpToDate>false</LinksUpToDate>
  <SharedDoc>false</SharedDoc>
  <HyperlinksChanged>false</HyperlinksChanged>
  <AppVersion>12.0000</AppVersion>
  <Company/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revision>0</cp:revision>
</cp:coreProperties>
</file>